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1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78" r:id="rId10"/>
    <p:sldId id="271" r:id="rId11"/>
    <p:sldId id="272" r:id="rId12"/>
    <p:sldId id="274" r:id="rId13"/>
    <p:sldId id="279" r:id="rId14"/>
    <p:sldId id="280" r:id="rId15"/>
    <p:sldId id="295" r:id="rId16"/>
    <p:sldId id="275" r:id="rId17"/>
    <p:sldId id="296" r:id="rId18"/>
    <p:sldId id="297" r:id="rId19"/>
    <p:sldId id="300" r:id="rId20"/>
    <p:sldId id="276" r:id="rId21"/>
    <p:sldId id="288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0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DF734-EA8C-4B3B-BF24-E76E43D393E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12FF9-A41C-4694-8941-C9DD9766CC74}">
      <dgm:prSet phldrT="[Текст]"/>
      <dgm:spPr/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EE1C1F34-9C6C-4137-91C6-5FB9CAD82B12}" type="parTrans" cxnId="{8B238672-8CC8-4B78-B137-03B247DBC5C5}">
      <dgm:prSet/>
      <dgm:spPr/>
      <dgm:t>
        <a:bodyPr/>
        <a:lstStyle/>
        <a:p>
          <a:endParaRPr lang="ru-RU"/>
        </a:p>
      </dgm:t>
    </dgm:pt>
    <dgm:pt modelId="{6F207C68-2081-474F-8E5C-218E14805B72}" type="sibTrans" cxnId="{8B238672-8CC8-4B78-B137-03B247DBC5C5}">
      <dgm:prSet/>
      <dgm:spPr/>
      <dgm:t>
        <a:bodyPr/>
        <a:lstStyle/>
        <a:p>
          <a:endParaRPr lang="ru-RU"/>
        </a:p>
      </dgm:t>
    </dgm:pt>
    <dgm:pt modelId="{6690357C-579D-4502-8E6A-090691073139}">
      <dgm:prSet phldrT="[Текст]"/>
      <dgm:spPr/>
      <dgm:t>
        <a:bodyPr/>
        <a:lstStyle/>
        <a:p>
          <a:r>
            <a:rPr lang="ru-RU" dirty="0" smtClean="0"/>
            <a:t>Форма</a:t>
          </a:r>
        </a:p>
        <a:p>
          <a:r>
            <a:rPr lang="ru-RU" dirty="0" smtClean="0">
              <a:latin typeface="Geneva Plain" panose="020B0500000000000000" pitchFamily="34" charset="0"/>
            </a:rPr>
            <a:t>поведения – это то, как выглядит поведение</a:t>
          </a:r>
          <a:endParaRPr lang="ru-RU" dirty="0"/>
        </a:p>
      </dgm:t>
    </dgm:pt>
    <dgm:pt modelId="{C5463E02-1E4D-4C3E-BC6D-4EEA45B06629}" type="parTrans" cxnId="{60920146-B067-4AF9-9544-64DF9396A6AA}">
      <dgm:prSet/>
      <dgm:spPr/>
      <dgm:t>
        <a:bodyPr/>
        <a:lstStyle/>
        <a:p>
          <a:endParaRPr lang="ru-RU"/>
        </a:p>
      </dgm:t>
    </dgm:pt>
    <dgm:pt modelId="{6F637085-010F-4D87-8F7D-4E20E8069714}" type="sibTrans" cxnId="{60920146-B067-4AF9-9544-64DF9396A6AA}">
      <dgm:prSet/>
      <dgm:spPr/>
      <dgm:t>
        <a:bodyPr/>
        <a:lstStyle/>
        <a:p>
          <a:endParaRPr lang="ru-RU"/>
        </a:p>
      </dgm:t>
    </dgm:pt>
    <dgm:pt modelId="{4009DC41-24F4-4788-8070-B00EE2ECD9D0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Функция</a:t>
          </a:r>
          <a:r>
            <a:rPr lang="ru-RU" b="1" dirty="0" smtClean="0">
              <a:latin typeface="Geneva Plain" panose="020B0500000000000000" pitchFamily="34" charset="0"/>
            </a:rPr>
            <a:t> </a:t>
          </a:r>
          <a:r>
            <a:rPr lang="en-US" dirty="0" smtClean="0">
              <a:latin typeface="Geneva Plain" panose="020B0500000000000000" pitchFamily="34" charset="0"/>
            </a:rPr>
            <a:t>– </a:t>
          </a:r>
          <a:r>
            <a:rPr lang="ru-RU" dirty="0" smtClean="0">
              <a:latin typeface="Geneva Plain" panose="020B0500000000000000" pitchFamily="34" charset="0"/>
            </a:rPr>
            <a:t>цель поведения или то, почему они это делают</a:t>
          </a:r>
          <a:endParaRPr lang="ru-RU" dirty="0"/>
        </a:p>
      </dgm:t>
    </dgm:pt>
    <dgm:pt modelId="{9053254E-A84D-43F1-85AD-DF1CD0205D14}" type="parTrans" cxnId="{C20A2DA1-C4BD-45A9-93D7-3C165BE87469}">
      <dgm:prSet/>
      <dgm:spPr/>
      <dgm:t>
        <a:bodyPr/>
        <a:lstStyle/>
        <a:p>
          <a:endParaRPr lang="ru-RU"/>
        </a:p>
      </dgm:t>
    </dgm:pt>
    <dgm:pt modelId="{3E57E4FC-7F7F-4DEC-845A-E3EB63BB3398}" type="sibTrans" cxnId="{C20A2DA1-C4BD-45A9-93D7-3C165BE87469}">
      <dgm:prSet/>
      <dgm:spPr/>
      <dgm:t>
        <a:bodyPr/>
        <a:lstStyle/>
        <a:p>
          <a:endParaRPr lang="ru-RU"/>
        </a:p>
      </dgm:t>
    </dgm:pt>
    <dgm:pt modelId="{150B7D68-9DFA-4F94-B709-0DED93D270B0}" type="pres">
      <dgm:prSet presAssocID="{630DF734-EA8C-4B3B-BF24-E76E43D393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D3A476-3582-45FB-A631-F0C140083F4C}" type="pres">
      <dgm:prSet presAssocID="{C5812FF9-A41C-4694-8941-C9DD9766CC74}" presName="singleCycle" presStyleCnt="0"/>
      <dgm:spPr/>
    </dgm:pt>
    <dgm:pt modelId="{AF00F781-4140-4EFB-8B60-60FEBDE3F17E}" type="pres">
      <dgm:prSet presAssocID="{C5812FF9-A41C-4694-8941-C9DD9766CC74}" presName="singleCenter" presStyleLbl="node1" presStyleIdx="0" presStyleCnt="3" custScaleX="158450" custLinFactNeighborX="2915" custLinFactNeighborY="-4085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128B2F1-1E3F-4584-AA01-C1C81B3FA3A5}" type="pres">
      <dgm:prSet presAssocID="{C5463E02-1E4D-4C3E-BC6D-4EEA45B06629}" presName="Name56" presStyleLbl="parChTrans1D2" presStyleIdx="0" presStyleCnt="2"/>
      <dgm:spPr/>
      <dgm:t>
        <a:bodyPr/>
        <a:lstStyle/>
        <a:p>
          <a:endParaRPr lang="ru-RU"/>
        </a:p>
      </dgm:t>
    </dgm:pt>
    <dgm:pt modelId="{19F1B498-9A85-4BD0-9155-1E3C74C4B664}" type="pres">
      <dgm:prSet presAssocID="{6690357C-579D-4502-8E6A-090691073139}" presName="text0" presStyleLbl="node1" presStyleIdx="1" presStyleCnt="3" custScaleX="293364" custScaleY="322031" custRadScaleRad="151085" custRadScaleInc="-135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E8423-CC75-4CD4-B44C-7431BE3731A8}" type="pres">
      <dgm:prSet presAssocID="{9053254E-A84D-43F1-85AD-DF1CD0205D1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1D6267BC-6B35-402B-A52F-0751F947B7E3}" type="pres">
      <dgm:prSet presAssocID="{4009DC41-24F4-4788-8070-B00EE2ECD9D0}" presName="text0" presStyleLbl="node1" presStyleIdx="2" presStyleCnt="3" custScaleX="298484" custScaleY="338834" custRadScaleRad="146094" custRadScaleInc="-8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013A6-B824-49CD-AC58-9562719C9F54}" type="presOf" srcId="{6690357C-579D-4502-8E6A-090691073139}" destId="{19F1B498-9A85-4BD0-9155-1E3C74C4B664}" srcOrd="0" destOrd="0" presId="urn:microsoft.com/office/officeart/2008/layout/RadialCluster"/>
    <dgm:cxn modelId="{29BDA902-EA41-4308-905F-0E7D10C0C785}" type="presOf" srcId="{9053254E-A84D-43F1-85AD-DF1CD0205D14}" destId="{F4AE8423-CC75-4CD4-B44C-7431BE3731A8}" srcOrd="0" destOrd="0" presId="urn:microsoft.com/office/officeart/2008/layout/RadialCluster"/>
    <dgm:cxn modelId="{EF848EAE-7B2F-4E8C-B652-3213F8E7B012}" type="presOf" srcId="{4009DC41-24F4-4788-8070-B00EE2ECD9D0}" destId="{1D6267BC-6B35-402B-A52F-0751F947B7E3}" srcOrd="0" destOrd="0" presId="urn:microsoft.com/office/officeart/2008/layout/RadialCluster"/>
    <dgm:cxn modelId="{C20A2DA1-C4BD-45A9-93D7-3C165BE87469}" srcId="{C5812FF9-A41C-4694-8941-C9DD9766CC74}" destId="{4009DC41-24F4-4788-8070-B00EE2ECD9D0}" srcOrd="1" destOrd="0" parTransId="{9053254E-A84D-43F1-85AD-DF1CD0205D14}" sibTransId="{3E57E4FC-7F7F-4DEC-845A-E3EB63BB3398}"/>
    <dgm:cxn modelId="{60920146-B067-4AF9-9544-64DF9396A6AA}" srcId="{C5812FF9-A41C-4694-8941-C9DD9766CC74}" destId="{6690357C-579D-4502-8E6A-090691073139}" srcOrd="0" destOrd="0" parTransId="{C5463E02-1E4D-4C3E-BC6D-4EEA45B06629}" sibTransId="{6F637085-010F-4D87-8F7D-4E20E8069714}"/>
    <dgm:cxn modelId="{B9CEBC68-7DF4-44ED-BC8E-13DE3F34E559}" type="presOf" srcId="{C5463E02-1E4D-4C3E-BC6D-4EEA45B06629}" destId="{0128B2F1-1E3F-4584-AA01-C1C81B3FA3A5}" srcOrd="0" destOrd="0" presId="urn:microsoft.com/office/officeart/2008/layout/RadialCluster"/>
    <dgm:cxn modelId="{E86E46E6-5F8B-41C7-A157-82821EA2EAA6}" type="presOf" srcId="{630DF734-EA8C-4B3B-BF24-E76E43D393ED}" destId="{150B7D68-9DFA-4F94-B709-0DED93D270B0}" srcOrd="0" destOrd="0" presId="urn:microsoft.com/office/officeart/2008/layout/RadialCluster"/>
    <dgm:cxn modelId="{D200D980-70FF-48E5-88F7-38178EFB593A}" type="presOf" srcId="{C5812FF9-A41C-4694-8941-C9DD9766CC74}" destId="{AF00F781-4140-4EFB-8B60-60FEBDE3F17E}" srcOrd="0" destOrd="0" presId="urn:microsoft.com/office/officeart/2008/layout/RadialCluster"/>
    <dgm:cxn modelId="{8B238672-8CC8-4B78-B137-03B247DBC5C5}" srcId="{630DF734-EA8C-4B3B-BF24-E76E43D393ED}" destId="{C5812FF9-A41C-4694-8941-C9DD9766CC74}" srcOrd="0" destOrd="0" parTransId="{EE1C1F34-9C6C-4137-91C6-5FB9CAD82B12}" sibTransId="{6F207C68-2081-474F-8E5C-218E14805B72}"/>
    <dgm:cxn modelId="{190886C7-A151-49FC-A38C-34481559E225}" type="presParOf" srcId="{150B7D68-9DFA-4F94-B709-0DED93D270B0}" destId="{4AD3A476-3582-45FB-A631-F0C140083F4C}" srcOrd="0" destOrd="0" presId="urn:microsoft.com/office/officeart/2008/layout/RadialCluster"/>
    <dgm:cxn modelId="{5C57C264-F958-4A63-BC1F-4CB96C1968AF}" type="presParOf" srcId="{4AD3A476-3582-45FB-A631-F0C140083F4C}" destId="{AF00F781-4140-4EFB-8B60-60FEBDE3F17E}" srcOrd="0" destOrd="0" presId="urn:microsoft.com/office/officeart/2008/layout/RadialCluster"/>
    <dgm:cxn modelId="{936834F4-58FE-41A0-9E79-27F3ED984011}" type="presParOf" srcId="{4AD3A476-3582-45FB-A631-F0C140083F4C}" destId="{0128B2F1-1E3F-4584-AA01-C1C81B3FA3A5}" srcOrd="1" destOrd="0" presId="urn:microsoft.com/office/officeart/2008/layout/RadialCluster"/>
    <dgm:cxn modelId="{5C0219AA-1D54-4655-8DA1-83036214F2AE}" type="presParOf" srcId="{4AD3A476-3582-45FB-A631-F0C140083F4C}" destId="{19F1B498-9A85-4BD0-9155-1E3C74C4B664}" srcOrd="2" destOrd="0" presId="urn:microsoft.com/office/officeart/2008/layout/RadialCluster"/>
    <dgm:cxn modelId="{7655144B-0F3F-41C4-ADF0-845710F86DEC}" type="presParOf" srcId="{4AD3A476-3582-45FB-A631-F0C140083F4C}" destId="{F4AE8423-CC75-4CD4-B44C-7431BE3731A8}" srcOrd="3" destOrd="0" presId="urn:microsoft.com/office/officeart/2008/layout/RadialCluster"/>
    <dgm:cxn modelId="{66A6A3A8-F4C6-441D-A32A-ACBF8D37B7D6}" type="presParOf" srcId="{4AD3A476-3582-45FB-A631-F0C140083F4C}" destId="{1D6267BC-6B35-402B-A52F-0751F947B7E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C238-3BB9-0045-A510-0E940479F11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04ED-6F2D-7B44-BD7F-10E8537E3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80AB93-E754-2842-B0AB-945807004099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8922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925A73-2A24-E840-9BC9-BBDDD7E6BE0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711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4DEFE7-7CE3-2249-9231-A9220231A0B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520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B1D89D-285E-C543-AB16-1373C511F3E5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265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6A3CF6-7C70-C74A-9925-49A9E8B7058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146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C2AE6-9F7E-5043-973A-D475BFA97F3A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Whey do we need to know the form?  Data: Baseline, intervention, maintenance, etc. </a:t>
            </a:r>
          </a:p>
        </p:txBody>
      </p:sp>
    </p:spTree>
    <p:extLst>
      <p:ext uri="{BB962C8B-B14F-4D97-AF65-F5344CB8AC3E}">
        <p14:creationId xmlns:p14="http://schemas.microsoft.com/office/powerpoint/2010/main" val="194761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AB0CD1-B671-5A4E-BE01-694AF15B0C55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73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746955-6106-054E-82FD-80082EDA3979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34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03010-6DAB-904E-904B-BA5931F1F29A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oh.  I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m so fat.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  - attention</a:t>
            </a:r>
          </a:p>
          <a:p>
            <a:pPr eaLnBrk="1" hangingPunct="1"/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How was your day?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4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9E475C-C662-BC42-A50E-9AFA81F1946C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850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7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0CBC-F584-1A4C-A55D-5C0927D4043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E0A2-AA46-EC4F-B86C-AC331498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bin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25830"/>
            <a:ext cx="7772400" cy="3543299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Эффективные методы и приемы по преодолению неприемлемых форм поведения у детей с аутизмом.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7400" y="4958527"/>
            <a:ext cx="6400800" cy="1169670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 </a:t>
            </a:r>
            <a:r>
              <a:rPr lang="ru-RU" dirty="0" err="1" smtClean="0"/>
              <a:t>ЦКРОиР</a:t>
            </a:r>
            <a:r>
              <a:rPr lang="ru-RU" dirty="0" smtClean="0"/>
              <a:t> г. Гродно</a:t>
            </a:r>
            <a:endParaRPr lang="ru-RU" dirty="0" smtClean="0"/>
          </a:p>
          <a:p>
            <a:pPr algn="r"/>
            <a:r>
              <a:rPr lang="ru-RU" dirty="0" err="1" smtClean="0"/>
              <a:t>Маланчик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04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4D7976-4B3E-FC4E-B8B3-1D5AE234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81" y="3847353"/>
            <a:ext cx="3010647" cy="3010647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703" y="289332"/>
            <a:ext cx="8047499" cy="6220650"/>
          </a:xfrm>
        </p:spPr>
        <p:txBody>
          <a:bodyPr>
            <a:normAutofit/>
          </a:bodyPr>
          <a:lstStyle/>
          <a:p>
            <a:r>
              <a:rPr lang="ru-RU" sz="2800" dirty="0">
                <a:cs typeface="Geneva"/>
              </a:rPr>
              <a:t>Лучший способ управлять поведением  - это использовать </a:t>
            </a:r>
            <a:r>
              <a:rPr lang="ru-RU" sz="2800" b="1" dirty="0">
                <a:cs typeface="Geneva"/>
              </a:rPr>
              <a:t>позитивное</a:t>
            </a:r>
            <a:r>
              <a:rPr lang="ru-RU" sz="2800" dirty="0">
                <a:cs typeface="Geneva"/>
              </a:rPr>
              <a:t> последствие и </a:t>
            </a:r>
            <a:r>
              <a:rPr lang="ru-RU" sz="2800" b="1" dirty="0">
                <a:cs typeface="Geneva"/>
              </a:rPr>
              <a:t>внимание к желательному поведению </a:t>
            </a:r>
            <a:endParaRPr lang="en-US" sz="2800" b="1" dirty="0">
              <a:cs typeface="Geneva"/>
            </a:endParaRPr>
          </a:p>
          <a:p>
            <a:pPr lvl="1"/>
            <a:r>
              <a:rPr lang="ru-RU" altLang="ja-JP" sz="2400" dirty="0">
                <a:cs typeface="Geneva"/>
              </a:rPr>
              <a:t>«Заметьте, когда они ведут себя хорошо и дайте им об этом знать»</a:t>
            </a:r>
            <a:endParaRPr lang="en-US" altLang="ja-JP" sz="2400" dirty="0">
              <a:cs typeface="Geneva"/>
            </a:endParaRPr>
          </a:p>
          <a:p>
            <a:pPr marL="457200" lvl="1" indent="0">
              <a:buNone/>
            </a:pPr>
            <a:endParaRPr lang="en-US" sz="2400" dirty="0">
              <a:cs typeface="Geneva"/>
            </a:endParaRPr>
          </a:p>
          <a:p>
            <a:r>
              <a:rPr lang="ru-RU" sz="2800" dirty="0">
                <a:cs typeface="Geneva"/>
              </a:rPr>
              <a:t>Использование позитивного последствия для </a:t>
            </a:r>
            <a:r>
              <a:rPr lang="ru-RU" sz="2800" b="1" dirty="0">
                <a:cs typeface="Geneva"/>
              </a:rPr>
              <a:t>усиления желательного поведения </a:t>
            </a:r>
            <a:r>
              <a:rPr lang="ru-RU" sz="2800" dirty="0">
                <a:cs typeface="Geneva"/>
              </a:rPr>
              <a:t>– лучший способ </a:t>
            </a:r>
            <a:r>
              <a:rPr lang="ru-RU" sz="2800" b="1" dirty="0">
                <a:cs typeface="Geneva"/>
              </a:rPr>
              <a:t>уменьшить нежелательное поведение</a:t>
            </a:r>
            <a:endParaRPr lang="en-US" sz="2800" b="1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61040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B3100D-D9D3-BB47-8CB7-2093AA6B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5" y="828339"/>
            <a:ext cx="2143954" cy="1873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B5CE86-4217-1448-B817-4BDFE175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5" y="4207044"/>
            <a:ext cx="2026364" cy="1266477"/>
          </a:xfrm>
          <a:prstGeom prst="rect">
            <a:avLst/>
          </a:prstGeom>
        </p:spPr>
      </p:pic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73939" y="642430"/>
            <a:ext cx="6770060" cy="573261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b="1" dirty="0">
                <a:cs typeface="Geneva"/>
              </a:rPr>
              <a:t>Подкрепление </a:t>
            </a:r>
            <a:r>
              <a:rPr lang="en-US" dirty="0">
                <a:cs typeface="Geneva"/>
              </a:rPr>
              <a:t>– </a:t>
            </a:r>
            <a:r>
              <a:rPr lang="ru-RU" dirty="0">
                <a:cs typeface="Geneva"/>
              </a:rPr>
              <a:t>процедура применения последствия поведения, которая </a:t>
            </a:r>
            <a:r>
              <a:rPr lang="ru-RU" i="1" u="sng" dirty="0">
                <a:cs typeface="Geneva"/>
              </a:rPr>
              <a:t>увеличивает или поддерживает</a:t>
            </a:r>
            <a:r>
              <a:rPr lang="ru-RU" dirty="0">
                <a:cs typeface="Geneva"/>
              </a:rPr>
              <a:t> поведение (Усиливает его)</a:t>
            </a:r>
            <a:endParaRPr lang="en-US" sz="1400" dirty="0">
              <a:cs typeface="Geneva"/>
            </a:endParaRPr>
          </a:p>
          <a:p>
            <a:pPr>
              <a:buFontTx/>
              <a:buNone/>
            </a:pPr>
            <a:endParaRPr lang="en-US" sz="1400" dirty="0">
              <a:cs typeface="Geneva"/>
            </a:endParaRPr>
          </a:p>
          <a:p>
            <a:pPr>
              <a:buFontTx/>
              <a:buNone/>
            </a:pPr>
            <a:endParaRPr lang="en-US" sz="1400" dirty="0">
              <a:cs typeface="Geneva"/>
            </a:endParaRPr>
          </a:p>
          <a:p>
            <a:pPr>
              <a:buFontTx/>
              <a:buNone/>
            </a:pPr>
            <a:endParaRPr lang="en-US" sz="1400" dirty="0">
              <a:cs typeface="Geneva"/>
            </a:endParaRPr>
          </a:p>
          <a:p>
            <a:pPr>
              <a:buFontTx/>
              <a:buNone/>
            </a:pPr>
            <a:r>
              <a:rPr lang="ru-RU" b="1" dirty="0">
                <a:cs typeface="Geneva"/>
              </a:rPr>
              <a:t>Наказание </a:t>
            </a:r>
            <a:r>
              <a:rPr lang="en-US" dirty="0">
                <a:cs typeface="Geneva"/>
              </a:rPr>
              <a:t>– </a:t>
            </a:r>
            <a:r>
              <a:rPr lang="ru-RU" dirty="0">
                <a:cs typeface="Geneva"/>
              </a:rPr>
              <a:t>процедура применения последствия поведения, которая </a:t>
            </a:r>
            <a:r>
              <a:rPr lang="ru-RU" i="1" u="sng" dirty="0">
                <a:cs typeface="Geneva"/>
              </a:rPr>
              <a:t>уменьшает или устраняет </a:t>
            </a:r>
            <a:r>
              <a:rPr lang="ru-RU" dirty="0">
                <a:cs typeface="Geneva"/>
              </a:rPr>
              <a:t>поведение (Ослабляет его)</a:t>
            </a:r>
            <a:endParaRPr lang="en-US" spc="-80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77869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+mn-lt"/>
                <a:cs typeface="Geneva"/>
              </a:rPr>
              <a:t>Подкрепления относительны</a:t>
            </a:r>
            <a:r>
              <a:rPr lang="en-US" b="1" dirty="0">
                <a:latin typeface="+mn-lt"/>
                <a:cs typeface="Geneva"/>
              </a:rPr>
              <a:t>!!!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7505"/>
            <a:ext cx="8229600" cy="4663629"/>
          </a:xfrm>
        </p:spPr>
        <p:txBody>
          <a:bodyPr>
            <a:normAutofit/>
          </a:bodyPr>
          <a:lstStyle/>
          <a:p>
            <a:r>
              <a:rPr lang="ru-RU" spc="-70" dirty="0" smtClean="0">
                <a:latin typeface="Geneva Plain" panose="020B0500000000000000" pitchFamily="34" charset="0"/>
              </a:rPr>
              <a:t>Индивидуальны</a:t>
            </a:r>
            <a:endParaRPr lang="en-US" spc="-70" dirty="0">
              <a:latin typeface="Geneva Plain" panose="020B0500000000000000" pitchFamily="34" charset="0"/>
            </a:endParaRPr>
          </a:p>
          <a:p>
            <a:r>
              <a:rPr lang="ru-RU" spc="-70" dirty="0" smtClean="0">
                <a:latin typeface="Geneva Plain" panose="020B0500000000000000" pitchFamily="34" charset="0"/>
              </a:rPr>
              <a:t>Насыщаемы</a:t>
            </a:r>
            <a:endParaRPr lang="en-US" spc="-70" dirty="0">
              <a:latin typeface="Geneva Plain" panose="020B0500000000000000" pitchFamily="34" charset="0"/>
            </a:endParaRPr>
          </a:p>
          <a:p>
            <a:r>
              <a:rPr lang="ru-RU" spc="-70" dirty="0" smtClean="0">
                <a:latin typeface="Geneva Plain" panose="020B0500000000000000" pitchFamily="34" charset="0"/>
              </a:rPr>
              <a:t>Многозначны</a:t>
            </a:r>
            <a:endParaRPr lang="en-US" spc="-70" dirty="0">
              <a:latin typeface="Geneva Plain" panose="020B0500000000000000" pitchFamily="34" charset="0"/>
            </a:endParaRPr>
          </a:p>
          <a:p>
            <a:endParaRPr lang="en-US" dirty="0">
              <a:latin typeface="CK Kiddo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64" y="2372932"/>
            <a:ext cx="4485068" cy="44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  <a:cs typeface="Geneva"/>
              </a:rPr>
              <a:t>Учителя в качестве Подкрепления </a:t>
            </a:r>
            <a:endParaRPr lang="en-US" b="1" dirty="0">
              <a:latin typeface="+mn-lt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4" y="1417639"/>
            <a:ext cx="8725803" cy="22554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dirty="0"/>
              <a:t>Если дети ассоциируют учителя с подкреплением, они будут выполнять инструкции и работать. </a:t>
            </a:r>
          </a:p>
          <a:p>
            <a:pPr>
              <a:lnSpc>
                <a:spcPct val="70000"/>
              </a:lnSpc>
            </a:pPr>
            <a:r>
              <a:rPr lang="ru-RU" dirty="0"/>
              <a:t>Если учителя ассоциируются с наказанием, дети будут избегать учителей.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2678" y="3563839"/>
            <a:ext cx="4606992" cy="3062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Дети должны верить, в то, что учитель даст им то, что они хотят, если они будут следовать указаниям и работать. Это развивается  путем </a:t>
            </a:r>
            <a:r>
              <a:rPr lang="ru-RU" dirty="0">
                <a:cs typeface="Geneva"/>
              </a:rPr>
              <a:t>парирования</a:t>
            </a:r>
          </a:p>
          <a:p>
            <a:pPr marL="0" indent="0">
              <a:buNone/>
            </a:pPr>
            <a:r>
              <a:rPr lang="ru-RU" dirty="0">
                <a:cs typeface="Geneva"/>
              </a:rPr>
              <a:t>(ассоциирование учителя с </a:t>
            </a:r>
          </a:p>
          <a:p>
            <a:pPr marL="0" indent="0">
              <a:buNone/>
            </a:pPr>
            <a:r>
              <a:rPr lang="ru-RU" dirty="0">
                <a:cs typeface="Geneva"/>
              </a:rPr>
              <a:t>подкреплением)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1" y="3563838"/>
            <a:ext cx="3885127" cy="2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63773"/>
            <a:ext cx="8636463" cy="9657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Geneva"/>
              </a:rPr>
              <a:t>Ассоциирование </a:t>
            </a:r>
            <a:r>
              <a:rPr lang="ru-RU" b="1" dirty="0">
                <a:latin typeface="+mn-lt"/>
                <a:cs typeface="Geneva"/>
              </a:rPr>
              <a:t>учителя с </a:t>
            </a:r>
            <a:r>
              <a:rPr lang="ru-RU" b="1" dirty="0" smtClean="0">
                <a:latin typeface="+mn-lt"/>
                <a:cs typeface="Geneva"/>
              </a:rPr>
              <a:t>подкреплением</a:t>
            </a:r>
            <a:r>
              <a:rPr lang="ru-RU" b="1" dirty="0" smtClean="0">
                <a:latin typeface="+mn-lt"/>
              </a:rPr>
              <a:t>.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238735"/>
            <a:ext cx="8229600" cy="54759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100" dirty="0">
                <a:cs typeface="Geneva"/>
              </a:rPr>
              <a:t>Предоставляйте известные подкрепления ребенку бесплатно. </a:t>
            </a:r>
            <a:endParaRPr lang="en-US" sz="3100" dirty="0">
              <a:cs typeface="Geneva"/>
            </a:endParaRPr>
          </a:p>
          <a:p>
            <a:pPr>
              <a:lnSpc>
                <a:spcPct val="120000"/>
              </a:lnSpc>
            </a:pPr>
            <a:r>
              <a:rPr lang="ru-RU" sz="3100" dirty="0">
                <a:cs typeface="Geneva"/>
              </a:rPr>
              <a:t>Не предъявляйте ребенку никаких требований!</a:t>
            </a:r>
            <a:endParaRPr lang="en-US" sz="3100" dirty="0">
              <a:cs typeface="Geneva"/>
            </a:endParaRPr>
          </a:p>
          <a:p>
            <a:pPr>
              <a:lnSpc>
                <a:spcPct val="120000"/>
              </a:lnSpc>
            </a:pPr>
            <a:r>
              <a:rPr lang="ru-RU" sz="3100" dirty="0">
                <a:cs typeface="Geneva"/>
              </a:rPr>
              <a:t>Щедро поощряйте ребенка, как только он попадает в учебную среду.  </a:t>
            </a:r>
            <a:endParaRPr lang="en-US" sz="3100" dirty="0">
              <a:cs typeface="Geneva"/>
            </a:endParaRPr>
          </a:p>
          <a:p>
            <a:pPr>
              <a:lnSpc>
                <a:spcPct val="120000"/>
              </a:lnSpc>
            </a:pPr>
            <a:r>
              <a:rPr lang="ru-RU" sz="3100" dirty="0">
                <a:cs typeface="Geneva"/>
              </a:rPr>
              <a:t>Ребенок должен получать самые желанные подкрепления только от учителя</a:t>
            </a:r>
            <a:endParaRPr lang="en-US" sz="3100" dirty="0">
              <a:cs typeface="Geneva"/>
            </a:endParaRPr>
          </a:p>
          <a:p>
            <a:r>
              <a:rPr lang="ru-RU" dirty="0">
                <a:cs typeface="Geneva"/>
              </a:rPr>
              <a:t>Будьте осторожны и не допускайте ассоциирования себя с лишением подкрепления либо с наказанием. </a:t>
            </a:r>
            <a:endParaRPr lang="en-US" dirty="0">
              <a:cs typeface="Geneva"/>
            </a:endParaRPr>
          </a:p>
          <a:p>
            <a:r>
              <a:rPr lang="ru-RU" dirty="0">
                <a:cs typeface="Geneva"/>
              </a:rPr>
              <a:t>Ассоциирование себя с подкреплением может занять много попыток и сеансов, но только после этого вы сможете начать предъявлять требования к ребенку. </a:t>
            </a:r>
            <a:endParaRPr lang="en-US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7084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>
                <a:latin typeface="+mn-lt"/>
              </a:rPr>
              <a:t>Проблемное Поведение</a:t>
            </a:r>
            <a:endParaRPr lang="en-US" sz="4800" b="1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29192" y="1524000"/>
            <a:ext cx="8076926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Проблемное поведение – это поведенческий эксцесс (крайность), который мешает обучению или социальным отношениям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ru-RU" dirty="0"/>
              <a:t>Проблемное поведение связано с трудностями в общении у детей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ru-RU" dirty="0"/>
              <a:t>Поведение имеет </a:t>
            </a:r>
            <a:r>
              <a:rPr lang="ru-RU" b="1" dirty="0"/>
              <a:t>цель</a:t>
            </a:r>
            <a:r>
              <a:rPr lang="ru-RU" dirty="0"/>
              <a:t> и является </a:t>
            </a:r>
            <a:r>
              <a:rPr lang="ru-RU" b="1" dirty="0"/>
              <a:t>функциональным</a:t>
            </a:r>
            <a:r>
              <a:rPr lang="ru-RU" dirty="0"/>
              <a:t> для индивидуума, даже если оно ненормально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+mn-lt"/>
              </a:rPr>
              <a:t>Форма против Функции</a:t>
            </a:r>
            <a:endParaRPr lang="en-US" sz="6000" b="1" dirty="0">
              <a:latin typeface="+mn-lt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48184" y="4362562"/>
            <a:ext cx="2405642" cy="10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latin typeface="+mn-lt"/>
              </a:rPr>
              <a:t>Поведенческие реакции могут иметь одинаковую форму, но разные функции</a:t>
            </a:r>
            <a:endParaRPr lang="en-US" sz="1600" b="1"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8033205"/>
              </p:ext>
            </p:extLst>
          </p:nvPr>
        </p:nvGraphicFramePr>
        <p:xfrm>
          <a:off x="-162558" y="1339396"/>
          <a:ext cx="9024845" cy="513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3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458994"/>
            <a:ext cx="8229600" cy="5362370"/>
          </a:xfrm>
        </p:spPr>
        <p:txBody>
          <a:bodyPr/>
          <a:lstStyle/>
          <a:p>
            <a:r>
              <a:rPr lang="ru-RU" dirty="0">
                <a:latin typeface="Geneva Plain" panose="020B0500000000000000" pitchFamily="34" charset="0"/>
              </a:rPr>
              <a:t>Понимая и анализируя связь между антецедентами и последствиями, мы можем понять </a:t>
            </a:r>
            <a:r>
              <a:rPr lang="ru-RU" b="1" i="1" dirty="0">
                <a:latin typeface="Geneva Plain" panose="020B0500000000000000" pitchFamily="34" charset="0"/>
              </a:rPr>
              <a:t>ФУНКЦИЮ</a:t>
            </a:r>
            <a:r>
              <a:rPr lang="ru-RU" dirty="0">
                <a:latin typeface="Geneva Plain" panose="020B0500000000000000" pitchFamily="34" charset="0"/>
              </a:rPr>
              <a:t>.</a:t>
            </a:r>
          </a:p>
          <a:p>
            <a:endParaRPr lang="en-US" dirty="0">
              <a:latin typeface="Geneva Plain" panose="020B0500000000000000" pitchFamily="34" charset="0"/>
            </a:endParaRPr>
          </a:p>
          <a:p>
            <a:r>
              <a:rPr lang="ru-RU" b="1" i="1" dirty="0">
                <a:latin typeface="Geneva Plain" panose="020B0500000000000000" pitchFamily="34" charset="0"/>
              </a:rPr>
              <a:t>ФУНКЦИЯ </a:t>
            </a:r>
            <a:r>
              <a:rPr lang="ru-RU" dirty="0">
                <a:latin typeface="Geneva Plain" panose="020B0500000000000000" pitchFamily="34" charset="0"/>
              </a:rPr>
              <a:t>- это то, что связывает нас с вмешательством, лечением, обучением или лучшим управлением. </a:t>
            </a:r>
            <a:r>
              <a:rPr lang="ru-RU" b="1" i="1" dirty="0">
                <a:latin typeface="Geneva Plain" panose="020B0500000000000000" pitchFamily="34" charset="0"/>
              </a:rPr>
              <a:t>НЕ ФОРМА!</a:t>
            </a:r>
            <a:endParaRPr lang="en-US" b="1" i="1" dirty="0">
              <a:latin typeface="Geneva Plain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2A2F4-4FC4-6042-AE4A-70810C804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0369"/>
            <a:ext cx="9144000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22908"/>
            <a:ext cx="84582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b="1" dirty="0">
                <a:latin typeface="+mn-lt"/>
              </a:rPr>
              <a:t>Функции Поведения</a:t>
            </a:r>
            <a:endParaRPr lang="en-US" sz="6000" b="1" dirty="0">
              <a:latin typeface="+mn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86400"/>
            <a:ext cx="1524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>
                <a:latin typeface="Berlin Sans FB" charset="0"/>
              </a:rPr>
              <a:t>Внимание</a:t>
            </a:r>
            <a:endParaRPr lang="en-US" sz="2000" b="1" dirty="0">
              <a:latin typeface="Berlin Sans FB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38800" y="547193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erlin Sans FB" charset="0"/>
              </a:rPr>
              <a:t>Внимание</a:t>
            </a:r>
            <a:endParaRPr lang="en-US" sz="2000" b="1" dirty="0">
              <a:latin typeface="Berlin Sans FB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0" y="5942135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erlin Sans FB" charset="0"/>
              </a:rPr>
              <a:t>Предметы/Деятельность</a:t>
            </a:r>
            <a:endParaRPr lang="en-US" sz="2000" b="1" dirty="0">
              <a:latin typeface="Berlin Sans FB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154220" y="5942135"/>
            <a:ext cx="2671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erlin Sans FB" charset="0"/>
              </a:rPr>
              <a:t>Требования/События</a:t>
            </a:r>
            <a:endParaRPr lang="en-US" sz="2000" b="1" dirty="0">
              <a:latin typeface="Berlin Sans FB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" y="5211762"/>
            <a:ext cx="14415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erlin Sans FB" charset="0"/>
              </a:rPr>
              <a:t>Сенсорные</a:t>
            </a:r>
            <a:endParaRPr lang="en-US" sz="2000" b="1" dirty="0">
              <a:latin typeface="Berlin Sans FB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37827" y="2016006"/>
            <a:ext cx="860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+mn-lt"/>
              </a:rPr>
              <a:t>Получить Хорошее</a:t>
            </a:r>
            <a:r>
              <a:rPr lang="en-US" b="1" dirty="0">
                <a:latin typeface="+mn-lt"/>
              </a:rPr>
              <a:t>	</a:t>
            </a:r>
            <a:r>
              <a:rPr lang="ru-RU" b="1" dirty="0">
                <a:latin typeface="+mn-lt"/>
              </a:rPr>
              <a:t>     </a:t>
            </a:r>
            <a:r>
              <a:rPr lang="en-US" b="1" dirty="0">
                <a:latin typeface="+mn-lt"/>
              </a:rPr>
              <a:t>     </a:t>
            </a:r>
            <a:r>
              <a:rPr lang="ru-RU" b="1" dirty="0">
                <a:latin typeface="+mn-lt"/>
              </a:rPr>
              <a:t>Избежать/Уйти от Плохого</a:t>
            </a:r>
            <a:endParaRPr lang="en-US" b="1" dirty="0">
              <a:latin typeface="+mn-lt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33233" y="3447742"/>
            <a:ext cx="167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>
                <a:latin typeface="Berlin Sans FB" charset="0"/>
              </a:rPr>
              <a:t>Получить внутреннюю стимуляцию</a:t>
            </a:r>
            <a:endParaRPr lang="en-US" sz="1800" b="1" dirty="0">
              <a:latin typeface="Berlin Sans FB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0" y="3503613"/>
            <a:ext cx="16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>
                <a:latin typeface="Berlin Sans FB" charset="0"/>
              </a:rPr>
              <a:t>Получить внешние стимулы</a:t>
            </a:r>
            <a:endParaRPr lang="en-US" sz="1800" b="1" dirty="0">
              <a:latin typeface="Berlin Sans FB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380931" y="3276600"/>
            <a:ext cx="1867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>
                <a:latin typeface="Berlin Sans FB" charset="0"/>
              </a:rPr>
              <a:t>Избежать/Уйти от внутренних стимулов</a:t>
            </a:r>
            <a:endParaRPr lang="en-US" sz="1800" b="1" dirty="0">
              <a:latin typeface="Berlin Sans FB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45321" y="3405658"/>
            <a:ext cx="1867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>
                <a:latin typeface="Berlin Sans FB" charset="0"/>
              </a:rPr>
              <a:t>Избежать/Уйти от внешних стимулов</a:t>
            </a:r>
            <a:endParaRPr lang="en-US" sz="1800" b="1" dirty="0">
              <a:latin typeface="Berlin Sans FB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260935" y="5216515"/>
            <a:ext cx="15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erlin Sans FB" charset="0"/>
              </a:rPr>
              <a:t>Сенсорные</a:t>
            </a:r>
            <a:endParaRPr lang="en-US" sz="2000" b="1" dirty="0">
              <a:latin typeface="Berlin Sans FB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19200" y="2590800"/>
            <a:ext cx="1447800" cy="838200"/>
            <a:chOff x="768" y="1632"/>
            <a:chExt cx="912" cy="528"/>
          </a:xfrm>
        </p:grpSpPr>
        <p:sp>
          <p:nvSpPr>
            <p:cNvPr id="16410" name="Line 14"/>
            <p:cNvSpPr>
              <a:spLocks noChangeShapeType="1"/>
            </p:cNvSpPr>
            <p:nvPr/>
          </p:nvSpPr>
          <p:spPr bwMode="auto">
            <a:xfrm flipV="1">
              <a:off x="768" y="1632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>
              <a:off x="1200" y="1632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86400" y="2590800"/>
            <a:ext cx="1676400" cy="685800"/>
            <a:chOff x="3456" y="1632"/>
            <a:chExt cx="1056" cy="432"/>
          </a:xfrm>
        </p:grpSpPr>
        <p:sp>
          <p:nvSpPr>
            <p:cNvPr id="16408" name="Line 16"/>
            <p:cNvSpPr>
              <a:spLocks noChangeShapeType="1"/>
            </p:cNvSpPr>
            <p:nvPr/>
          </p:nvSpPr>
          <p:spPr bwMode="auto">
            <a:xfrm flipV="1">
              <a:off x="3456" y="1632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9" name="Line 17"/>
            <p:cNvSpPr>
              <a:spLocks noChangeShapeType="1"/>
            </p:cNvSpPr>
            <p:nvPr/>
          </p:nvSpPr>
          <p:spPr bwMode="auto">
            <a:xfrm>
              <a:off x="3984" y="1632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9906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86000" y="4419600"/>
            <a:ext cx="1371600" cy="1371600"/>
            <a:chOff x="1440" y="2784"/>
            <a:chExt cx="864" cy="864"/>
          </a:xfrm>
        </p:grpSpPr>
        <p:sp>
          <p:nvSpPr>
            <p:cNvPr id="16406" name="Line 19"/>
            <p:cNvSpPr>
              <a:spLocks noChangeShapeType="1"/>
            </p:cNvSpPr>
            <p:nvPr/>
          </p:nvSpPr>
          <p:spPr bwMode="auto">
            <a:xfrm flipH="1">
              <a:off x="1440" y="2784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7" name="Line 20"/>
            <p:cNvSpPr>
              <a:spLocks noChangeShapeType="1"/>
            </p:cNvSpPr>
            <p:nvPr/>
          </p:nvSpPr>
          <p:spPr bwMode="auto">
            <a:xfrm>
              <a:off x="1776" y="2784"/>
              <a:ext cx="52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629400" y="4458047"/>
            <a:ext cx="1295400" cy="1295400"/>
            <a:chOff x="4176" y="2736"/>
            <a:chExt cx="816" cy="816"/>
          </a:xfrm>
        </p:grpSpPr>
        <p:sp>
          <p:nvSpPr>
            <p:cNvPr id="16404" name="Line 22"/>
            <p:cNvSpPr>
              <a:spLocks noChangeShapeType="1"/>
            </p:cNvSpPr>
            <p:nvPr/>
          </p:nvSpPr>
          <p:spPr bwMode="auto">
            <a:xfrm flipH="1">
              <a:off x="4176" y="2736"/>
              <a:ext cx="4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23"/>
            <p:cNvSpPr>
              <a:spLocks noChangeShapeType="1"/>
            </p:cNvSpPr>
            <p:nvPr/>
          </p:nvSpPr>
          <p:spPr bwMode="auto">
            <a:xfrm>
              <a:off x="4656" y="2736"/>
              <a:ext cx="33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15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10" grpId="0" animBg="1"/>
      <p:bldP spid="338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5820" y="262890"/>
            <a:ext cx="7772400" cy="5486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latin typeface="Berlin Sans FB" charset="0"/>
              </a:rPr>
              <a:t>Дневник наблюдения</a:t>
            </a:r>
            <a:endParaRPr lang="en-US" sz="4800" b="1" dirty="0">
              <a:latin typeface="Berlin Sans FB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55988"/>
              </p:ext>
            </p:extLst>
          </p:nvPr>
        </p:nvGraphicFramePr>
        <p:xfrm>
          <a:off x="525780" y="919480"/>
          <a:ext cx="809244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2"/>
                <a:gridCol w="1051560"/>
                <a:gridCol w="1051560"/>
                <a:gridCol w="1737358"/>
                <a:gridCol w="1417320"/>
                <a:gridCol w="21259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Занятие/вид</a:t>
                      </a:r>
                      <a:r>
                        <a:rPr lang="ru-RU" sz="1600" baseline="0" dirty="0" smtClean="0"/>
                        <a:t> деятельности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работы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Проявление нежелательного поведения ребенка (опишите)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Что</a:t>
                      </a:r>
                      <a:r>
                        <a:rPr lang="ru-RU" sz="1600" baseline="0" dirty="0" smtClean="0"/>
                        <a:t> предшествовало нежелательному поведению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Момент проявления</a:t>
                      </a:r>
                      <a:r>
                        <a:rPr lang="ru-RU" sz="1600" baseline="0" dirty="0" smtClean="0"/>
                        <a:t> нежелательного поведения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Последствия нежелательного поведения</a:t>
                      </a:r>
                      <a:endParaRPr lang="ru-RU" sz="16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21.02.2020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Коррекционные занятия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Формирование навыков визуального</a:t>
                      </a:r>
                      <a:r>
                        <a:rPr lang="ru-RU" sz="1600" baseline="0" dirty="0" smtClean="0"/>
                        <a:t> соотнесения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Никита ходил по комнате. Мама взяла его за руку и повела садиться на стул.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Никита крикнул так громко, что слышно в коридоре при закрытой двери.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 усадила Никиту.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дала инструкцию дотронуться до носа (Сделай так). Мама Помогла Никите рука в руке выполнить задания и Никите дали тазик с цветным рисом.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2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924" y="656631"/>
            <a:ext cx="4168865" cy="12033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cs typeface="Geneva"/>
              </a:rPr>
              <a:t>Поведенческие эксцессы </a:t>
            </a:r>
            <a:r>
              <a:rPr lang="en-US" dirty="0">
                <a:cs typeface="Geneva"/>
              </a:rPr>
              <a:t>(</a:t>
            </a:r>
            <a:r>
              <a:rPr lang="ru-RU" dirty="0">
                <a:cs typeface="Geneva"/>
              </a:rPr>
              <a:t>проблемы поведения</a:t>
            </a:r>
            <a:r>
              <a:rPr lang="en-US" dirty="0">
                <a:cs typeface="Geneva"/>
              </a:rPr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95921" y="5366756"/>
            <a:ext cx="4168865" cy="1203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dirty="0">
                <a:cs typeface="Geneva"/>
              </a:rPr>
              <a:t>Поведенческий дефицит (недостаток навыков</a:t>
            </a:r>
            <a:r>
              <a:rPr lang="en-US" dirty="0">
                <a:cs typeface="Geneva"/>
              </a:rPr>
              <a:t>)</a:t>
            </a:r>
          </a:p>
        </p:txBody>
      </p:sp>
      <p:sp>
        <p:nvSpPr>
          <p:cNvPr id="2" name="Down Arrow 1"/>
          <p:cNvSpPr/>
          <p:nvPr/>
        </p:nvSpPr>
        <p:spPr>
          <a:xfrm>
            <a:off x="1688619" y="1954770"/>
            <a:ext cx="1535453" cy="2767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6179725" y="2255984"/>
            <a:ext cx="1554409" cy="284367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D06D0F3-2936-6A4A-83FA-4720BDA91B62}"/>
              </a:ext>
            </a:extLst>
          </p:cNvPr>
          <p:cNvSpPr txBox="1">
            <a:spLocks noChangeArrowheads="1"/>
          </p:cNvSpPr>
          <p:nvPr/>
        </p:nvSpPr>
        <p:spPr>
          <a:xfrm>
            <a:off x="931310" y="4722615"/>
            <a:ext cx="2921500" cy="83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dirty="0">
                <a:cs typeface="Geneva"/>
              </a:rPr>
              <a:t>Мы хотим уменьшить те реакции, которые в избытке (поведенческие эксцессы)</a:t>
            </a:r>
            <a:endParaRPr lang="en-US" sz="1600" dirty="0">
              <a:cs typeface="Geneva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A84AB97-D036-5443-92BB-633DA65315E1}"/>
              </a:ext>
            </a:extLst>
          </p:cNvPr>
          <p:cNvSpPr txBox="1">
            <a:spLocks noChangeArrowheads="1"/>
          </p:cNvSpPr>
          <p:nvPr/>
        </p:nvSpPr>
        <p:spPr>
          <a:xfrm>
            <a:off x="5403099" y="1632699"/>
            <a:ext cx="2952201" cy="644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dirty="0">
                <a:cs typeface="Geneva"/>
              </a:rPr>
              <a:t>Мы хотим увеличить те реакции, которые в дефиците</a:t>
            </a:r>
            <a:endParaRPr lang="en-US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29489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4577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latin typeface="+mn-lt"/>
                <a:cs typeface="Tahoma" charset="0"/>
              </a:rPr>
              <a:t>Когда мы рассматриваем поведенческие проблемы, как формы </a:t>
            </a:r>
            <a:r>
              <a:rPr lang="ru-RU" sz="3200" b="1" u="sng" dirty="0">
                <a:latin typeface="+mn-lt"/>
                <a:cs typeface="Tahoma" charset="0"/>
              </a:rPr>
              <a:t>коммуникации</a:t>
            </a:r>
            <a:r>
              <a:rPr lang="en-US" sz="3200" b="1" dirty="0">
                <a:latin typeface="+mn-lt"/>
                <a:cs typeface="Tahoma" charset="0"/>
              </a:rPr>
              <a:t>,</a:t>
            </a:r>
            <a:r>
              <a:rPr lang="ru-RU" sz="3200" b="1" dirty="0">
                <a:latin typeface="+mn-lt"/>
                <a:cs typeface="Tahoma" charset="0"/>
              </a:rPr>
              <a:t> мы можем снизить их, обучая детей лучшим способам взаимодействия и общения с нами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4060A1-3209-5B41-9FA1-C96E7ABA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46" t="4444" r="1046" b="-4444"/>
          <a:stretch/>
        </p:blipFill>
        <p:spPr>
          <a:xfrm>
            <a:off x="-95624" y="-50800"/>
            <a:ext cx="93793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8319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>
                <a:latin typeface="+mn-lt"/>
              </a:rPr>
              <a:t>ФУНКЦИОНАЛЬНЫЙ КОММУНИКАТИВНЫЙ ТРЕНИНГ (ФКТ)</a:t>
            </a:r>
            <a:endParaRPr lang="en-US" sz="4800" b="1" dirty="0">
              <a:latin typeface="+mn-lt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5150224"/>
            <a:ext cx="8077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Замещающее поведение </a:t>
            </a:r>
            <a:r>
              <a:rPr lang="en-US" dirty="0">
                <a:latin typeface="+mn-lt"/>
              </a:rPr>
              <a:t>– </a:t>
            </a:r>
            <a:r>
              <a:rPr lang="ru-RU" dirty="0">
                <a:latin typeface="+mn-lt"/>
              </a:rPr>
              <a:t>более подходящая замена (восполняющая дефицит) проблемного поведения, которая имеет такую же функцию</a:t>
            </a:r>
            <a:endParaRPr lang="en-US" dirty="0">
              <a:latin typeface="+mn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2900" y="2030811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latin typeface="+mn-lt"/>
              </a:rPr>
              <a:t>Обучение ребенка более подходящим способам общения</a:t>
            </a:r>
            <a:endParaRPr lang="en-US" sz="3200" b="1" dirty="0">
              <a:latin typeface="+mn-lt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3748563"/>
            <a:ext cx="8153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Проблемное поведение </a:t>
            </a:r>
            <a:r>
              <a:rPr lang="en-US" dirty="0">
                <a:latin typeface="+mn-lt"/>
              </a:rPr>
              <a:t>– </a:t>
            </a:r>
            <a:r>
              <a:rPr lang="ru-RU" dirty="0">
                <a:latin typeface="+mn-lt"/>
              </a:rPr>
              <a:t>неправильное поведение (эксцесс), которое является функциональным для индивидуума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2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30" y="29924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5400" b="1" dirty="0">
                <a:latin typeface="+mn-lt"/>
              </a:rPr>
              <a:t>Примеры</a:t>
            </a:r>
            <a:endParaRPr lang="en-US" sz="5400" b="1" dirty="0">
              <a:latin typeface="+mn-lt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52809" y="1126756"/>
            <a:ext cx="80010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Berlin Sans FB" charset="0"/>
              </a:rPr>
              <a:t> </a:t>
            </a:r>
            <a:r>
              <a:rPr lang="ru-RU" sz="2800" dirty="0">
                <a:latin typeface="Berlin Sans FB" charset="0"/>
              </a:rPr>
              <a:t>Если ребенок закатывает истерику, потому что самостоятельно одеться ему очень сложно, мы научим ее говорить или подавать сигнал «Помоги»</a:t>
            </a:r>
            <a:endParaRPr lang="en-US" sz="2800" dirty="0">
              <a:latin typeface="Berlin Sans FB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26736" y="2711651"/>
            <a:ext cx="81139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Berlin Sans FB" charset="0"/>
              </a:rPr>
              <a:t> </a:t>
            </a:r>
            <a:r>
              <a:rPr lang="ru-RU" sz="2800" dirty="0">
                <a:latin typeface="Berlin Sans FB" charset="0"/>
              </a:rPr>
              <a:t>Если ребенок бьет себя, чтобы привлечь внимание, мы должны научить его жестом привлечь нас или сказать «Поиграй со мной».</a:t>
            </a:r>
            <a:endParaRPr lang="en-US" sz="2800" dirty="0">
              <a:latin typeface="Berlin Sans FB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40384" y="4296546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Berlin Sans FB" charset="0"/>
              </a:rPr>
              <a:t> </a:t>
            </a:r>
            <a:r>
              <a:rPr lang="ru-RU" sz="2800" dirty="0">
                <a:latin typeface="Berlin Sans FB" charset="0"/>
              </a:rPr>
              <a:t>Если ребенок бьет сверстников, когда они подходят слишком близко, мы должны научить говорить «я хочу играть один».</a:t>
            </a:r>
            <a:endParaRPr lang="en-US" sz="2800" dirty="0">
              <a:latin typeface="Berlin Sans FB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0841" y="5609622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Berlin Sans FB" charset="0"/>
              </a:rPr>
              <a:t> </a:t>
            </a:r>
            <a:r>
              <a:rPr lang="ru-RU" sz="2800" dirty="0">
                <a:latin typeface="Berlin Sans FB" charset="0"/>
              </a:rPr>
              <a:t>Если ребенок хватает вещи, мы можем научить его «дайте, игрушку, пожалуйста».</a:t>
            </a:r>
            <a:r>
              <a:rPr lang="en-US" sz="2800" dirty="0">
                <a:latin typeface="Berlin Sans FB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6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6" y="166282"/>
            <a:ext cx="4419600" cy="1143000"/>
          </a:xfrm>
        </p:spPr>
        <p:txBody>
          <a:bodyPr/>
          <a:lstStyle/>
          <a:p>
            <a:r>
              <a:rPr lang="en-US" sz="5400" b="1" dirty="0">
                <a:latin typeface="CK Kiddo" charset="0"/>
              </a:rPr>
              <a:t> </a:t>
            </a:r>
            <a:r>
              <a:rPr lang="ru-RU" sz="5400" b="1" dirty="0">
                <a:latin typeface="+mn-lt"/>
              </a:rPr>
              <a:t>Обучение</a:t>
            </a:r>
            <a:endParaRPr lang="en-US" b="1" dirty="0">
              <a:latin typeface="+mn-lt"/>
              <a:cs typeface="Genev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3821" y="1309283"/>
            <a:ext cx="4120180" cy="55487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Geneva"/>
              </a:rPr>
              <a:t>= </a:t>
            </a:r>
            <a:r>
              <a:rPr lang="ru-RU" dirty="0">
                <a:cs typeface="Geneva"/>
              </a:rPr>
              <a:t>изменение в поведении в результате опыта</a:t>
            </a:r>
            <a:endParaRPr lang="en-US" dirty="0">
              <a:cs typeface="Geneva"/>
            </a:endParaRPr>
          </a:p>
          <a:p>
            <a:pPr>
              <a:lnSpc>
                <a:spcPct val="90000"/>
              </a:lnSpc>
            </a:pPr>
            <a:r>
              <a:rPr lang="ru-RU" dirty="0">
                <a:cs typeface="Geneva"/>
              </a:rPr>
              <a:t>это наша задача – спланировать такой опыт, который по максимуму будет способствовать обучению, другими словами – «научить». </a:t>
            </a:r>
            <a:endParaRPr lang="en-US" dirty="0">
              <a:cs typeface="Gene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4" y="2755005"/>
            <a:ext cx="4543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5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549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  <a:cs typeface="Geneva"/>
              </a:rPr>
              <a:t>Основные Принципы Поведения</a:t>
            </a:r>
            <a:endParaRPr lang="en-US" b="1" dirty="0">
              <a:latin typeface="+mn-lt"/>
              <a:cs typeface="Genev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7289"/>
            <a:ext cx="8229600" cy="36088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>
                <a:cs typeface="Geneva"/>
              </a:rPr>
              <a:t>Поведение усиливается или ослабляется в зависимости от </a:t>
            </a:r>
            <a:r>
              <a:rPr lang="ru-RU" b="1" dirty="0">
                <a:cs typeface="Geneva"/>
              </a:rPr>
              <a:t>последствий</a:t>
            </a:r>
            <a:r>
              <a:rPr lang="ru-RU" dirty="0">
                <a:cs typeface="Geneva"/>
              </a:rPr>
              <a:t>. </a:t>
            </a:r>
            <a:endParaRPr lang="en-US" b="1" dirty="0">
              <a:cs typeface="Geneva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 dirty="0">
              <a:cs typeface="Geneva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>
                <a:cs typeface="Geneva"/>
              </a:rPr>
              <a:t>Поведение лучше отвечает на </a:t>
            </a:r>
            <a:r>
              <a:rPr lang="ru-RU" b="1" dirty="0">
                <a:cs typeface="Geneva"/>
              </a:rPr>
              <a:t>положительные</a:t>
            </a:r>
            <a:r>
              <a:rPr lang="ru-RU" dirty="0">
                <a:cs typeface="Geneva"/>
              </a:rPr>
              <a:t> последствия. </a:t>
            </a:r>
            <a:endParaRPr lang="en-US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618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2428"/>
            <a:ext cx="8070028" cy="592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cs typeface="Geneva"/>
              </a:rPr>
              <a:t>От чего зависит поведение</a:t>
            </a:r>
            <a:endParaRPr lang="en-US" sz="3600" b="1" dirty="0">
              <a:cs typeface="Genev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600" b="1" dirty="0">
              <a:latin typeface="Geneva"/>
              <a:cs typeface="Genev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600" b="1" dirty="0">
              <a:latin typeface="Geneva"/>
              <a:cs typeface="Geneva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CK Kiddo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CK Kiddo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>
              <a:latin typeface="CK Kiddo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36386" y="2449814"/>
            <a:ext cx="2486244" cy="23441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4765" y="1308003"/>
            <a:ext cx="2275888" cy="21277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8809" y="2585658"/>
            <a:ext cx="2660687" cy="2208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60921" y="3470096"/>
            <a:ext cx="13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биология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7856" y="2060438"/>
            <a:ext cx="13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история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7039" y="3254652"/>
            <a:ext cx="16112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Среда </a:t>
            </a:r>
            <a:r>
              <a:rPr lang="en-US" sz="1400" dirty="0"/>
              <a:t>(</a:t>
            </a:r>
            <a:r>
              <a:rPr lang="ru-RU" sz="1400" dirty="0"/>
              <a:t>антецеденты и последствия</a:t>
            </a:r>
            <a:r>
              <a:rPr lang="en-US" sz="1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b="1" dirty="0">
                <a:latin typeface="Geneva"/>
                <a:cs typeface="Geneva"/>
              </a:rPr>
              <a:t>A</a:t>
            </a:r>
            <a:r>
              <a:rPr lang="ru-RU" sz="2800" b="1" dirty="0">
                <a:latin typeface="Geneva"/>
                <a:cs typeface="Geneva"/>
              </a:rPr>
              <a:t>(</a:t>
            </a:r>
            <a:r>
              <a:rPr lang="ru-RU" sz="2800" b="1" dirty="0">
                <a:cs typeface="Geneva"/>
              </a:rPr>
              <a:t>антецедент)</a:t>
            </a:r>
            <a:r>
              <a:rPr lang="en-US" sz="2800" b="1" dirty="0">
                <a:cs typeface="Geneva"/>
              </a:rPr>
              <a:t> – </a:t>
            </a:r>
            <a:r>
              <a:rPr lang="ru-RU" sz="2800" dirty="0">
                <a:cs typeface="Geneva"/>
              </a:rPr>
              <a:t>все, что происходит  </a:t>
            </a:r>
            <a:r>
              <a:rPr lang="ru-RU" sz="2800" b="1" dirty="0">
                <a:cs typeface="Geneva"/>
              </a:rPr>
              <a:t>до </a:t>
            </a:r>
            <a:r>
              <a:rPr lang="ru-RU" sz="2800" dirty="0">
                <a:cs typeface="Geneva"/>
              </a:rPr>
              <a:t>анализируемого </a:t>
            </a:r>
            <a:r>
              <a:rPr lang="ru-RU" sz="2800" u="sng" dirty="0">
                <a:cs typeface="Geneva"/>
              </a:rPr>
              <a:t>поведения или интереса</a:t>
            </a:r>
            <a:r>
              <a:rPr lang="ru-RU" sz="2800" dirty="0">
                <a:cs typeface="Geneva"/>
              </a:rPr>
              <a:t> </a:t>
            </a:r>
            <a:r>
              <a:rPr lang="ru-RU" sz="2600" dirty="0">
                <a:cs typeface="Geneva"/>
              </a:rPr>
              <a:t>Физические условия, другие люди в помещении, деятельность, указания и т.д.</a:t>
            </a:r>
            <a:endParaRPr lang="en-US" sz="2600" dirty="0">
              <a:cs typeface="Geneva"/>
            </a:endParaRPr>
          </a:p>
          <a:p>
            <a:pPr lvl="2"/>
            <a:r>
              <a:rPr lang="ru-RU" sz="2600" i="1" dirty="0">
                <a:cs typeface="Geneva"/>
              </a:rPr>
              <a:t>Антецеденты запускают поведение</a:t>
            </a:r>
            <a:endParaRPr lang="en-US" sz="2600" i="1" dirty="0">
              <a:cs typeface="Geneva"/>
            </a:endParaRPr>
          </a:p>
          <a:p>
            <a:pPr>
              <a:buFontTx/>
              <a:buNone/>
            </a:pPr>
            <a:r>
              <a:rPr lang="en-US" sz="6000" b="1" dirty="0">
                <a:cs typeface="Geneva"/>
              </a:rPr>
              <a:t>B</a:t>
            </a:r>
            <a:r>
              <a:rPr lang="ru-RU" sz="2800" b="1" dirty="0">
                <a:cs typeface="Geneva"/>
              </a:rPr>
              <a:t>(</a:t>
            </a:r>
            <a:r>
              <a:rPr lang="ru-RU" sz="3100" b="1" dirty="0">
                <a:cs typeface="Geneva"/>
              </a:rPr>
              <a:t>поведение) </a:t>
            </a:r>
            <a:r>
              <a:rPr lang="en-US" sz="2800" b="1" dirty="0">
                <a:cs typeface="Geneva"/>
              </a:rPr>
              <a:t>– </a:t>
            </a:r>
            <a:r>
              <a:rPr lang="ru-RU" sz="2800" dirty="0">
                <a:cs typeface="Geneva"/>
              </a:rPr>
              <a:t>все, что организм говорит или делает</a:t>
            </a:r>
            <a:endParaRPr lang="en-US" sz="2800" dirty="0">
              <a:cs typeface="Geneva"/>
            </a:endParaRPr>
          </a:p>
          <a:p>
            <a:pPr>
              <a:buFontTx/>
              <a:buNone/>
            </a:pPr>
            <a:endParaRPr lang="en-US" sz="2800" dirty="0">
              <a:cs typeface="Geneva"/>
            </a:endParaRPr>
          </a:p>
          <a:p>
            <a:pPr>
              <a:buFontTx/>
              <a:buNone/>
            </a:pPr>
            <a:r>
              <a:rPr lang="en-US" sz="6000" b="1" dirty="0">
                <a:cs typeface="Geneva"/>
              </a:rPr>
              <a:t>C</a:t>
            </a:r>
            <a:r>
              <a:rPr lang="ru-RU" sz="2800" b="1" dirty="0">
                <a:cs typeface="Geneva"/>
              </a:rPr>
              <a:t>(последствие)</a:t>
            </a:r>
            <a:r>
              <a:rPr lang="en-US" sz="2800" b="1" dirty="0">
                <a:cs typeface="Geneva"/>
              </a:rPr>
              <a:t> – </a:t>
            </a:r>
            <a:r>
              <a:rPr lang="ru-RU" sz="2800" dirty="0">
                <a:cs typeface="Geneva"/>
              </a:rPr>
              <a:t>все, что происходит </a:t>
            </a:r>
            <a:r>
              <a:rPr lang="ru-RU" sz="2800" b="1" dirty="0">
                <a:cs typeface="Geneva"/>
              </a:rPr>
              <a:t>после</a:t>
            </a:r>
            <a:r>
              <a:rPr lang="ru-RU" sz="2800" dirty="0">
                <a:cs typeface="Geneva"/>
              </a:rPr>
              <a:t> поведения</a:t>
            </a:r>
            <a:r>
              <a:rPr lang="en-US" sz="2800" dirty="0">
                <a:cs typeface="Geneva"/>
              </a:rPr>
              <a:t> </a:t>
            </a:r>
          </a:p>
          <a:p>
            <a:pPr lvl="2"/>
            <a:r>
              <a:rPr lang="ru-RU" sz="2600" dirty="0">
                <a:cs typeface="Geneva"/>
              </a:rPr>
              <a:t>Замечания</a:t>
            </a:r>
            <a:r>
              <a:rPr lang="en-US" sz="2600" dirty="0">
                <a:cs typeface="Geneva"/>
              </a:rPr>
              <a:t>, </a:t>
            </a:r>
            <a:r>
              <a:rPr lang="ru-RU" sz="2600" dirty="0">
                <a:cs typeface="Geneva"/>
              </a:rPr>
              <a:t>похвала</a:t>
            </a:r>
            <a:r>
              <a:rPr lang="en-US" sz="2600" dirty="0">
                <a:cs typeface="Geneva"/>
              </a:rPr>
              <a:t>, </a:t>
            </a:r>
            <a:r>
              <a:rPr lang="ru-RU" sz="2600" dirty="0">
                <a:cs typeface="Geneva"/>
              </a:rPr>
              <a:t>внимание</a:t>
            </a:r>
            <a:r>
              <a:rPr lang="en-US" sz="2600" dirty="0">
                <a:cs typeface="Geneva"/>
              </a:rPr>
              <a:t>, </a:t>
            </a:r>
            <a:r>
              <a:rPr lang="ru-RU" sz="2600" dirty="0">
                <a:cs typeface="Geneva"/>
              </a:rPr>
              <a:t>еда</a:t>
            </a:r>
            <a:r>
              <a:rPr lang="en-US" sz="2600" dirty="0">
                <a:cs typeface="Geneva"/>
              </a:rPr>
              <a:t>, </a:t>
            </a:r>
            <a:r>
              <a:rPr lang="ru-RU" sz="2600" dirty="0">
                <a:cs typeface="Geneva"/>
              </a:rPr>
              <a:t>и </a:t>
            </a:r>
            <a:r>
              <a:rPr lang="ru-RU" sz="2600" dirty="0" err="1">
                <a:cs typeface="Geneva"/>
              </a:rPr>
              <a:t>др</a:t>
            </a:r>
            <a:r>
              <a:rPr lang="en-US" sz="2600" dirty="0">
                <a:cs typeface="Geneva"/>
              </a:rPr>
              <a:t>.</a:t>
            </a:r>
          </a:p>
          <a:p>
            <a:pPr lvl="2"/>
            <a:r>
              <a:rPr lang="ru-RU" sz="2600" i="1" dirty="0">
                <a:cs typeface="Geneva"/>
              </a:rPr>
              <a:t>Последствия способствуют продолжению поведения</a:t>
            </a:r>
            <a:endParaRPr lang="en-US" sz="2000" dirty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1686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499" y="66812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>
                <a:latin typeface="+mn-lt"/>
                <a:cs typeface="Geneva"/>
              </a:rPr>
              <a:t>Модель поведения </a:t>
            </a:r>
            <a:r>
              <a:rPr lang="en-US" sz="4800" b="1" dirty="0">
                <a:latin typeface="+mn-lt"/>
                <a:cs typeface="Geneva"/>
              </a:rPr>
              <a:t>ABC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38300" y="926946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Berlin Sans FB" charset="0"/>
              </a:rPr>
              <a:t>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96636" y="1885214"/>
            <a:ext cx="18288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Антецедент</a:t>
            </a:r>
            <a:endParaRPr lang="en-US" sz="2000" b="1" dirty="0">
              <a:latin typeface="+mn-lt"/>
              <a:cs typeface="Geneva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175599" y="926946"/>
            <a:ext cx="83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Berlin Sans FB" charset="0"/>
              </a:rPr>
              <a:t>B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91794" y="1855404"/>
            <a:ext cx="1721901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Поведение</a:t>
            </a:r>
            <a:endParaRPr lang="en-US" sz="2000" b="1" dirty="0">
              <a:latin typeface="+mn-lt"/>
              <a:cs typeface="Geneva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96851" y="926946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Berlin Sans FB" charset="0"/>
              </a:rPr>
              <a:t>C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248400" y="1850860"/>
            <a:ext cx="22098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Последствие</a:t>
            </a:r>
            <a:endParaRPr lang="en-US" sz="2000" b="1" dirty="0">
              <a:latin typeface="+mn-lt"/>
              <a:cs typeface="Geneva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93750"/>
              </p:ext>
            </p:extLst>
          </p:nvPr>
        </p:nvGraphicFramePr>
        <p:xfrm>
          <a:off x="661227" y="2466488"/>
          <a:ext cx="8194693" cy="3759377"/>
        </p:xfrm>
        <a:graphic>
          <a:graphicData uri="http://schemas.openxmlformats.org/drawingml/2006/table">
            <a:tbl>
              <a:tblPr/>
              <a:tblGrid>
                <a:gridCol w="2759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8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Звонит телефон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Ответ на звонок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Разговор с другом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Яйца приготовились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Выключение плиты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Избегание траты электроэнергии и возможности пожара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Время перекуса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учителя говорят друг с другом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;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не взаимодействуют с детьми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Скот выливает молоко на пол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Учителя ругают его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спрашивают, зачем он это сделал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ведут его за полотенцем и помогают ему убрать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2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говорит: «Время уборки»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Ребенок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лежит на полу и ставит подножки другим детям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усаживает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ребенка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на стул за то, что она делала больно своим сверстникам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EA2E96-0CD9-7A42-B5D1-DADD45313558}"/>
              </a:ext>
            </a:extLst>
          </p:cNvPr>
          <p:cNvSpPr/>
          <p:nvPr/>
        </p:nvSpPr>
        <p:spPr>
          <a:xfrm>
            <a:off x="5798372" y="2485012"/>
            <a:ext cx="3040833" cy="3773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B47BB3-07FF-184B-A9B0-7905270C7B08}"/>
              </a:ext>
            </a:extLst>
          </p:cNvPr>
          <p:cNvSpPr txBox="1"/>
          <p:nvPr/>
        </p:nvSpPr>
        <p:spPr>
          <a:xfrm>
            <a:off x="5990219" y="6258140"/>
            <a:ext cx="267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причина поведения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75C28F93-1DFF-EA4C-B9C0-DC2F7802DC95}"/>
              </a:ext>
            </a:extLst>
          </p:cNvPr>
          <p:cNvSpPr/>
          <p:nvPr/>
        </p:nvSpPr>
        <p:spPr>
          <a:xfrm rot="16200000">
            <a:off x="6244459" y="6005095"/>
            <a:ext cx="181089" cy="260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2F514048-18C1-0F41-971C-42780427B4BF}"/>
              </a:ext>
            </a:extLst>
          </p:cNvPr>
          <p:cNvSpPr/>
          <p:nvPr/>
        </p:nvSpPr>
        <p:spPr>
          <a:xfrm rot="16200000">
            <a:off x="8237429" y="6005095"/>
            <a:ext cx="181089" cy="260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46" y="73726"/>
            <a:ext cx="8130654" cy="987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>
                <a:latin typeface="+mn-lt"/>
                <a:cs typeface="Geneva"/>
              </a:rPr>
              <a:t>Модель </a:t>
            </a:r>
            <a:r>
              <a:rPr lang="en-US" sz="4800" b="1" dirty="0">
                <a:latin typeface="+mn-lt"/>
                <a:cs typeface="Geneva"/>
              </a:rPr>
              <a:t>ABC</a:t>
            </a:r>
            <a:r>
              <a:rPr lang="ru-RU" sz="4800" b="1" dirty="0">
                <a:latin typeface="+mn-lt"/>
                <a:cs typeface="Geneva"/>
              </a:rPr>
              <a:t> для инструкций </a:t>
            </a:r>
            <a:endParaRPr lang="en-US" sz="4800" b="1" dirty="0">
              <a:solidFill>
                <a:srgbClr val="00B050"/>
              </a:solidFill>
              <a:latin typeface="+mn-lt"/>
              <a:cs typeface="Geneva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27343" y="658005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Berlin Sans FB" charset="0"/>
              </a:rPr>
              <a:t>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39768" y="1624951"/>
            <a:ext cx="1828800" cy="86177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Антецедент</a:t>
            </a:r>
            <a:endParaRPr lang="en-US" sz="2000" b="1" dirty="0">
              <a:latin typeface="+mn-lt"/>
              <a:cs typeface="Geneva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latin typeface="+mn-lt"/>
              <a:cs typeface="Geneva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46743" y="658005"/>
            <a:ext cx="83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Berlin Sans FB" charset="0"/>
              </a:rPr>
              <a:t>B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62400" y="1631169"/>
            <a:ext cx="15240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Поведение</a:t>
            </a:r>
            <a:endParaRPr lang="en-US" sz="2000" b="1" dirty="0">
              <a:latin typeface="+mn-lt"/>
              <a:cs typeface="Geneva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048500" y="658005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latin typeface="Berlin Sans FB" charset="0"/>
              </a:rPr>
              <a:t>C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438900" y="1654367"/>
            <a:ext cx="22098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+mn-lt"/>
                <a:cs typeface="Geneva"/>
              </a:rPr>
              <a:t>Последствие</a:t>
            </a:r>
            <a:endParaRPr lang="en-US" sz="2000" b="1" dirty="0">
              <a:latin typeface="+mn-lt"/>
              <a:cs typeface="Geneva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1001"/>
              </p:ext>
            </p:extLst>
          </p:nvPr>
        </p:nvGraphicFramePr>
        <p:xfrm>
          <a:off x="588938" y="2222917"/>
          <a:ext cx="8153400" cy="4229107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4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говорит «Время уборки»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Дели убирают игрушки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проходит и хвалит детей за то, что они убрали игрушки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спрашивает «Как твое полное имя»?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Саша Иванов</a:t>
                      </a:r>
                      <a:r>
                        <a:rPr kumimoji="0" lang="ru-RU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«Да, это твое полное имя!»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Дает пять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звонит в колокольчик, что означает время сесть за стол для перекуса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Дети садятся за столы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«Спасибо, что были внимательны и услышали сигнал!»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показывает на яблоко и спрашивает «Какой первый звук в слове яблоко?»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Сергей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говорит «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ааа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«Хорошая попытка. Первый звук в слове яблоко – </a:t>
                      </a:r>
                      <a:r>
                        <a:rPr kumimoji="0" lang="ru-RU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яя</a:t>
                      </a:r>
                      <a:r>
                        <a:rPr kumimoji="0" lang="ru-RU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. Скажите </a:t>
                      </a:r>
                      <a:r>
                        <a:rPr kumimoji="0" lang="ru-RU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яяя</a:t>
                      </a:r>
                      <a:r>
                        <a:rPr kumimoji="0" lang="ru-RU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Учитель говорит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«Попробуй еще раз. Какой первый звук в слове яблоко»?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 </a:t>
                      </a: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Сергей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говорит «я»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«Отлично,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теперь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ты знаешь, это –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яяя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Geneva"/>
                        </a:rPr>
                        <a:t>».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Geneva"/>
                      </a:endParaRPr>
                    </a:p>
                  </a:txBody>
                  <a:tcPr marL="61595" marR="615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EA084B-6A78-6A46-9326-A2C58E37F5DA}"/>
              </a:ext>
            </a:extLst>
          </p:cNvPr>
          <p:cNvSpPr/>
          <p:nvPr/>
        </p:nvSpPr>
        <p:spPr>
          <a:xfrm>
            <a:off x="5976233" y="2246115"/>
            <a:ext cx="2776863" cy="41522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8FE496-0680-7849-9B0A-FBE23A589F54}"/>
              </a:ext>
            </a:extLst>
          </p:cNvPr>
          <p:cNvSpPr txBox="1"/>
          <p:nvPr/>
        </p:nvSpPr>
        <p:spPr>
          <a:xfrm>
            <a:off x="6074442" y="6440901"/>
            <a:ext cx="2678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Причина поведения</a:t>
            </a:r>
            <a:endParaRPr lang="en-US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F801A4D6-AF40-6C4A-9CA8-5A08FF3E2ABF}"/>
              </a:ext>
            </a:extLst>
          </p:cNvPr>
          <p:cNvSpPr/>
          <p:nvPr/>
        </p:nvSpPr>
        <p:spPr>
          <a:xfrm rot="16200000">
            <a:off x="6317924" y="6284677"/>
            <a:ext cx="181089" cy="2604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337F7D82-B199-5D45-A38F-A1710E51A513}"/>
              </a:ext>
            </a:extLst>
          </p:cNvPr>
          <p:cNvSpPr/>
          <p:nvPr/>
        </p:nvSpPr>
        <p:spPr>
          <a:xfrm rot="16200000">
            <a:off x="8310894" y="6284677"/>
            <a:ext cx="181089" cy="2604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EA28D5D-F899-EA44-9AB6-4134173E8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338" y="248568"/>
            <a:ext cx="7778839" cy="18540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+mn-lt"/>
                <a:cs typeface="Geneva"/>
              </a:rPr>
              <a:t>Поведение лучше отвечает на </a:t>
            </a:r>
            <a:r>
              <a:rPr lang="ru-RU" b="0" dirty="0">
                <a:latin typeface="+mn-lt"/>
                <a:cs typeface="Geneva"/>
              </a:rPr>
              <a:t>положительные</a:t>
            </a:r>
            <a:r>
              <a:rPr lang="ru-RU" dirty="0">
                <a:latin typeface="+mn-lt"/>
                <a:cs typeface="Geneva"/>
              </a:rPr>
              <a:t> последствия. </a:t>
            </a:r>
            <a:endParaRPr lang="en-US" dirty="0">
              <a:latin typeface="+mn-lt"/>
              <a:cs typeface="Geneva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251" y="1538192"/>
            <a:ext cx="8103198" cy="24097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chemeClr val="tx1"/>
                </a:solidFill>
                <a:cs typeface="Geneva"/>
              </a:rPr>
              <a:t>К сожалению</a:t>
            </a:r>
            <a:endParaRPr lang="en-US" sz="2400" b="1" dirty="0">
              <a:solidFill>
                <a:schemeClr val="tx1"/>
              </a:solidFill>
              <a:cs typeface="Geneva"/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  <a:cs typeface="Geneva"/>
              </a:rPr>
              <a:t>Мы обычно обращаем внимание на разрушительное, опасное, раздражающее поведение</a:t>
            </a:r>
            <a:endParaRPr lang="en-US" sz="2400" dirty="0">
              <a:solidFill>
                <a:schemeClr val="tx1"/>
              </a:solidFill>
              <a:cs typeface="Geneva"/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  <a:cs typeface="Geneva"/>
              </a:rPr>
              <a:t>При нежелательном поведении как правило используются негативные, принудительные или карательные техники. </a:t>
            </a:r>
            <a:endParaRPr lang="en-US" dirty="0">
              <a:solidFill>
                <a:schemeClr val="tx1"/>
              </a:solidFill>
              <a:cs typeface="Gene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BF2C0E-5C42-A24F-B02C-180108DB3715}"/>
              </a:ext>
            </a:extLst>
          </p:cNvPr>
          <p:cNvSpPr txBox="1"/>
          <p:nvPr/>
        </p:nvSpPr>
        <p:spPr>
          <a:xfrm>
            <a:off x="551403" y="4144877"/>
            <a:ext cx="4894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dirty="0" smtClean="0">
                <a:cs typeface="Geneva"/>
              </a:rPr>
              <a:t>НО…..</a:t>
            </a:r>
          </a:p>
          <a:p>
            <a:pPr lvl="1"/>
            <a:r>
              <a:rPr lang="ru-RU" sz="2400" dirty="0" smtClean="0">
                <a:cs typeface="Geneva"/>
              </a:rPr>
              <a:t>Негативные </a:t>
            </a:r>
            <a:r>
              <a:rPr lang="ru-RU" sz="2400" dirty="0">
                <a:cs typeface="Geneva"/>
              </a:rPr>
              <a:t>последствия оказывают кратковременное воздействие на поведение и могут вызывать долгосрочные побочные эффекты</a:t>
            </a:r>
            <a:endParaRPr lang="en-US" sz="2400" dirty="0">
              <a:cs typeface="Geneva"/>
            </a:endParaRP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77" y="4144877"/>
            <a:ext cx="3077127" cy="20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1125</Words>
  <Application>Microsoft Office PowerPoint</Application>
  <PresentationFormat>Экран (4:3)</PresentationFormat>
  <Paragraphs>168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Berlin Sans FB</vt:lpstr>
      <vt:lpstr>Calibri</vt:lpstr>
      <vt:lpstr>CK Kiddo</vt:lpstr>
      <vt:lpstr>Geneva</vt:lpstr>
      <vt:lpstr>Geneva Plain</vt:lpstr>
      <vt:lpstr>Tahoma</vt:lpstr>
      <vt:lpstr>Times New Roman</vt:lpstr>
      <vt:lpstr>Office Theme</vt:lpstr>
      <vt:lpstr>Эффективные методы и приемы по преодолению неприемлемых форм поведения у детей с аутизмом.</vt:lpstr>
      <vt:lpstr>Презентация PowerPoint</vt:lpstr>
      <vt:lpstr> Обучение</vt:lpstr>
      <vt:lpstr>Основные Принципы Поведения</vt:lpstr>
      <vt:lpstr>Презентация PowerPoint</vt:lpstr>
      <vt:lpstr>Презентация PowerPoint</vt:lpstr>
      <vt:lpstr>Модель поведения ABC</vt:lpstr>
      <vt:lpstr>Модель ABC для инструкций </vt:lpstr>
      <vt:lpstr>Поведение лучше отвечает на положительные последствия. </vt:lpstr>
      <vt:lpstr>Презентация PowerPoint</vt:lpstr>
      <vt:lpstr>Презентация PowerPoint</vt:lpstr>
      <vt:lpstr>Подкрепления относительны!!!</vt:lpstr>
      <vt:lpstr>Учителя в качестве Подкрепления </vt:lpstr>
      <vt:lpstr>Ассоциирование учителя с подкреплением. </vt:lpstr>
      <vt:lpstr>Проблемное Поведение</vt:lpstr>
      <vt:lpstr>Форма против Функции</vt:lpstr>
      <vt:lpstr>Презентация PowerPoint</vt:lpstr>
      <vt:lpstr>Функции Поведения</vt:lpstr>
      <vt:lpstr>Дневник наблюдения</vt:lpstr>
      <vt:lpstr>Презентация PowerPoint</vt:lpstr>
      <vt:lpstr>ФУНКЦИОНАЛЬНЫЙ КОММУНИКАТИВНЫЙ ТРЕНИНГ (ФКТ)</vt:lpstr>
      <vt:lpstr>Примеры</vt:lpstr>
    </vt:vector>
  </TitlesOfParts>
  <Company>IHD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 Basics Module 1</dc:title>
  <dc:creator>Trina Spencer</dc:creator>
  <cp:lastModifiedBy>Пользователь Windows</cp:lastModifiedBy>
  <cp:revision>155</cp:revision>
  <cp:lastPrinted>2014-05-30T16:49:12Z</cp:lastPrinted>
  <dcterms:created xsi:type="dcterms:W3CDTF">2012-08-08T23:07:46Z</dcterms:created>
  <dcterms:modified xsi:type="dcterms:W3CDTF">2020-02-28T05:03:20Z</dcterms:modified>
</cp:coreProperties>
</file>